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6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5ACE-1EFD-4633-870A-B72714B9777B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2D37-5C09-4854-A115-9A23F8B56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06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5ACE-1EFD-4633-870A-B72714B9777B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2D37-5C09-4854-A115-9A23F8B56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96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5ACE-1EFD-4633-870A-B72714B9777B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2D37-5C09-4854-A115-9A23F8B56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35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5ACE-1EFD-4633-870A-B72714B9777B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2D37-5C09-4854-A115-9A23F8B56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5ACE-1EFD-4633-870A-B72714B9777B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2D37-5C09-4854-A115-9A23F8B56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5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5ACE-1EFD-4633-870A-B72714B9777B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2D37-5C09-4854-A115-9A23F8B56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4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5ACE-1EFD-4633-870A-B72714B9777B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2D37-5C09-4854-A115-9A23F8B56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267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5ACE-1EFD-4633-870A-B72714B9777B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2D37-5C09-4854-A115-9A23F8B56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579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5ACE-1EFD-4633-870A-B72714B9777B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2D37-5C09-4854-A115-9A23F8B56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5ACE-1EFD-4633-870A-B72714B9777B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2D37-5C09-4854-A115-9A23F8B56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89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D5ACE-1EFD-4633-870A-B72714B9777B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82D37-5C09-4854-A115-9A23F8B56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32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D5ACE-1EFD-4633-870A-B72714B9777B}" type="datetimeFigureOut">
              <a:rPr lang="ru-RU" smtClean="0"/>
              <a:t>29.10.2018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82D37-5C09-4854-A115-9A23F8B56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06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hyperlink" Target="mailto:UskovaAA@srgroup.ru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0" y="7807460"/>
            <a:ext cx="6858000" cy="336828"/>
          </a:xfrm>
          <a:prstGeom prst="rect">
            <a:avLst/>
          </a:prstGeom>
          <a:solidFill>
            <a:srgbClr val="2A65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https://multimedia.getresponse.com/706/23283706/photos/399714206.jpg?img146832400280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964" y="111376"/>
            <a:ext cx="736938" cy="452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C:\Users\ezerskaya_sm\Desktop\Безымянный.pn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8" r="-438" b="18182"/>
          <a:stretch/>
        </p:blipFill>
        <p:spPr bwMode="auto">
          <a:xfrm>
            <a:off x="4793785" y="100587"/>
            <a:ext cx="680018" cy="4080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1640" y="226424"/>
            <a:ext cx="28296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>
                <a:latin typeface="Century Gothic" panose="020B0502020202020204" pitchFamily="34" charset="0"/>
              </a:rPr>
              <a:t>16 ноября 2018г. </a:t>
            </a:r>
          </a:p>
          <a:p>
            <a:endParaRPr lang="ru-RU" sz="105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275" y="1491374"/>
            <a:ext cx="58941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latin typeface="Century Gothic" panose="020B0502020202020204" pitchFamily="34" charset="0"/>
              </a:rPr>
              <a:t>Уважаемые коллеги!</a:t>
            </a:r>
            <a:br>
              <a:rPr lang="ru-RU" sz="1050" b="1" dirty="0">
                <a:latin typeface="Century Gothic" panose="020B0502020202020204" pitchFamily="34" charset="0"/>
              </a:rPr>
            </a:br>
            <a:r>
              <a:rPr lang="ru-RU" sz="1050" b="1" dirty="0">
                <a:latin typeface="Century Gothic" panose="020B0502020202020204" pitchFamily="34" charset="0"/>
              </a:rPr>
              <a:t>Группа компаний SRG и Российская гильдия управляющих и девелоперов</a:t>
            </a:r>
            <a:r>
              <a:rPr lang="ru-RU" sz="1050" dirty="0">
                <a:latin typeface="Century Gothic" panose="020B0502020202020204" pitchFamily="34" charset="0"/>
              </a:rPr>
              <a:t> приглашают вас принять участие в круглом столе.</a:t>
            </a:r>
          </a:p>
          <a:p>
            <a:endParaRPr lang="ru-RU" sz="1050" dirty="0"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2108419"/>
            <a:ext cx="2248930" cy="26919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21275" y="2174684"/>
            <a:ext cx="1927655" cy="2709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050" b="1" dirty="0">
                <a:latin typeface="Century Gothic" panose="020B0502020202020204" pitchFamily="34" charset="0"/>
              </a:rPr>
              <a:t>Время:</a:t>
            </a:r>
            <a:br>
              <a:rPr lang="ru-RU" sz="1050" b="1" dirty="0">
                <a:latin typeface="Century Gothic" panose="020B0502020202020204" pitchFamily="34" charset="0"/>
              </a:rPr>
            </a:br>
            <a:r>
              <a:rPr lang="ru-RU" sz="1050" dirty="0">
                <a:latin typeface="Century Gothic" panose="020B0502020202020204" pitchFamily="34" charset="0"/>
              </a:rPr>
              <a:t>с 10.00 до </a:t>
            </a:r>
            <a:r>
              <a:rPr lang="ru-RU" sz="1050" dirty="0" smtClean="0">
                <a:latin typeface="Century Gothic" panose="020B0502020202020204" pitchFamily="34" charset="0"/>
              </a:rPr>
              <a:t>13.00</a:t>
            </a:r>
          </a:p>
          <a:p>
            <a:pPr>
              <a:lnSpc>
                <a:spcPct val="90000"/>
              </a:lnSpc>
            </a:pPr>
            <a:endParaRPr lang="ru-RU" sz="1050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050" b="1" dirty="0">
                <a:latin typeface="Century Gothic" panose="020B0502020202020204" pitchFamily="34" charset="0"/>
              </a:rPr>
              <a:t>Место проведения: </a:t>
            </a:r>
            <a:r>
              <a:rPr lang="ru-RU" sz="1050" dirty="0">
                <a:latin typeface="Century Gothic" panose="020B0502020202020204" pitchFamily="34" charset="0"/>
              </a:rPr>
              <a:t>г. Москва, ул. Тверская, 26/1, отель Марриотт Гранд, зал «</a:t>
            </a:r>
            <a:r>
              <a:rPr lang="ru-RU" sz="1050" dirty="0" err="1">
                <a:latin typeface="Century Gothic" panose="020B0502020202020204" pitchFamily="34" charset="0"/>
              </a:rPr>
              <a:t>Рублевский</a:t>
            </a:r>
            <a:r>
              <a:rPr lang="ru-RU" sz="1050" dirty="0">
                <a:latin typeface="Century Gothic" panose="020B0502020202020204" pitchFamily="34" charset="0"/>
              </a:rPr>
              <a:t>». м. Маяковская, м. Тверская </a:t>
            </a:r>
            <a:endParaRPr lang="ru-RU" sz="1050" dirty="0" smtClean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ru-RU" sz="1050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050" b="1" dirty="0">
                <a:latin typeface="Century Gothic" panose="020B0502020202020204" pitchFamily="34" charset="0"/>
              </a:rPr>
              <a:t>По вопросам регистрации:</a:t>
            </a:r>
            <a:endParaRPr lang="ru-RU" sz="1050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050" dirty="0">
                <a:latin typeface="Century Gothic" panose="020B0502020202020204" pitchFamily="34" charset="0"/>
              </a:rPr>
              <a:t>Ускова Анастасия </a:t>
            </a:r>
            <a:br>
              <a:rPr lang="ru-RU" sz="1050" dirty="0">
                <a:latin typeface="Century Gothic" panose="020B0502020202020204" pitchFamily="34" charset="0"/>
              </a:rPr>
            </a:br>
            <a:r>
              <a:rPr lang="ru-RU" sz="1050" dirty="0">
                <a:latin typeface="Century Gothic" panose="020B0502020202020204" pitchFamily="34" charset="0"/>
              </a:rPr>
              <a:t>+7 (495) 797-30-31, доб. 2143 </a:t>
            </a:r>
            <a:r>
              <a:rPr lang="ru-RU" sz="1050" dirty="0" smtClean="0">
                <a:latin typeface="Century Gothic" panose="020B0502020202020204" pitchFamily="34" charset="0"/>
                <a:hlinkClick r:id="rId4"/>
              </a:rPr>
              <a:t>UskovaAA@srgroup.ru</a:t>
            </a:r>
            <a:endParaRPr lang="ru-RU" sz="1050" dirty="0" smtClean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ru-RU" sz="1050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050" b="1" dirty="0">
                <a:latin typeface="Century Gothic" panose="020B0502020202020204" pitchFamily="34" charset="0"/>
              </a:rPr>
              <a:t>Участие бесплатное.</a:t>
            </a:r>
            <a:endParaRPr lang="ru-RU" sz="1050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ru-RU" sz="1050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151" y="2137744"/>
            <a:ext cx="3987751" cy="2839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latin typeface="Century Gothic" panose="020B0502020202020204" pitchFamily="34" charset="0"/>
              </a:rPr>
              <a:t>Среди ключевых вопросов</a:t>
            </a:r>
            <a:r>
              <a:rPr lang="ru-RU" sz="1050" b="1" dirty="0" smtClean="0">
                <a:latin typeface="Century Gothic" panose="020B0502020202020204" pitchFamily="34" charset="0"/>
              </a:rPr>
              <a:t>:</a:t>
            </a:r>
            <a:endParaRPr lang="ru-RU" sz="1050" dirty="0">
              <a:latin typeface="Century Gothic" panose="020B0502020202020204" pitchFamily="34" charset="0"/>
            </a:endParaRPr>
          </a:p>
          <a:p>
            <a:pPr marL="171450" lvl="0" indent="-1714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050" dirty="0">
                <a:latin typeface="Century Gothic" panose="020B0502020202020204" pitchFamily="34" charset="0"/>
              </a:rPr>
              <a:t>Новеллы законодательства: новый закон 237-ФЗ «О государственной кадастровой оценке». Как изменится процедура оспаривания кадастровой стоимости с принятием Закона.</a:t>
            </a:r>
          </a:p>
          <a:p>
            <a:pPr marL="171450" indent="-1714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ru-RU" sz="1050" dirty="0">
              <a:latin typeface="Century Gothic" panose="020B0502020202020204" pitchFamily="34" charset="0"/>
            </a:endParaRPr>
          </a:p>
          <a:p>
            <a:pPr marL="171450" lvl="0" indent="-1714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050" dirty="0">
                <a:latin typeface="Century Gothic" panose="020B0502020202020204" pitchFamily="34" charset="0"/>
              </a:rPr>
              <a:t>Особенности оценки объектов недвижимости для снижения кадастровой стоимости.</a:t>
            </a:r>
            <a:r>
              <a:rPr lang="ru-RU" sz="1050" i="1" dirty="0">
                <a:latin typeface="Century Gothic" panose="020B0502020202020204" pitchFamily="34" charset="0"/>
              </a:rPr>
              <a:t> </a:t>
            </a:r>
            <a:endParaRPr lang="ru-RU" sz="1050" dirty="0">
              <a:latin typeface="Century Gothic" panose="020B0502020202020204" pitchFamily="34" charset="0"/>
            </a:endParaRPr>
          </a:p>
          <a:p>
            <a:pPr marL="171450" indent="-1714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ru-RU" sz="1050" dirty="0">
              <a:latin typeface="Century Gothic" panose="020B0502020202020204" pitchFamily="34" charset="0"/>
            </a:endParaRPr>
          </a:p>
          <a:p>
            <a:pPr marL="171450" lvl="0" indent="-1714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050" dirty="0">
                <a:latin typeface="Century Gothic" panose="020B0502020202020204" pitchFamily="34" charset="0"/>
              </a:rPr>
              <a:t>Опыт по оспариванию кадастровой стоимости в комиссиях по пересмотру результатов утверждения кадастровой стоимости.</a:t>
            </a:r>
          </a:p>
          <a:p>
            <a:pPr marL="171450" indent="-171450"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ru-RU" sz="1050" dirty="0">
              <a:latin typeface="Century Gothic" panose="020B0502020202020204" pitchFamily="34" charset="0"/>
            </a:endParaRPr>
          </a:p>
          <a:p>
            <a:pPr marL="171450" lvl="0" indent="-171450"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ru-RU" sz="1050" dirty="0">
                <a:latin typeface="Century Gothic" panose="020B0502020202020204" pitchFamily="34" charset="0"/>
              </a:rPr>
              <a:t>Порядок оспаривания кадастровой стоимости объектов недвижимости. Опыт судебной практики оспаривания кадастровой стоимости.</a:t>
            </a:r>
          </a:p>
          <a:p>
            <a:endParaRPr lang="ru-RU" sz="1050" dirty="0">
              <a:latin typeface="Century Gothic" panose="020B0502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23" y="4968934"/>
            <a:ext cx="1449613" cy="193453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9849" y="4965683"/>
            <a:ext cx="1445742" cy="1929371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5" b="6225"/>
          <a:stretch/>
        </p:blipFill>
        <p:spPr>
          <a:xfrm>
            <a:off x="4884004" y="4965683"/>
            <a:ext cx="1441785" cy="192937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0209" y="6960021"/>
            <a:ext cx="1791730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050" b="1" dirty="0">
                <a:latin typeface="Century Gothic" panose="020B0502020202020204" pitchFamily="34" charset="0"/>
              </a:rPr>
              <a:t>Виталий Гензель</a:t>
            </a:r>
            <a:endParaRPr lang="ru-RU" sz="1050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050" dirty="0">
                <a:latin typeface="Century Gothic" panose="020B0502020202020204" pitchFamily="34" charset="0"/>
              </a:rPr>
              <a:t>Директор, направление «Налоги и Право» Группы компаний SRG</a:t>
            </a:r>
            <a:r>
              <a:rPr lang="ru-RU" sz="1050" b="1" dirty="0">
                <a:latin typeface="Century Gothic" panose="020B0502020202020204" pitchFamily="34" charset="0"/>
              </a:rPr>
              <a:t> </a:t>
            </a:r>
            <a:endParaRPr lang="ru-RU" sz="105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4970" y="6959123"/>
            <a:ext cx="1815784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050" b="1" dirty="0">
                <a:latin typeface="Century Gothic" panose="020B0502020202020204" pitchFamily="34" charset="0"/>
              </a:rPr>
              <a:t>Иван </a:t>
            </a:r>
            <a:r>
              <a:rPr lang="ru-RU" sz="1050" b="1" dirty="0" err="1">
                <a:latin typeface="Century Gothic" panose="020B0502020202020204" pitchFamily="34" charset="0"/>
              </a:rPr>
              <a:t>Терешин</a:t>
            </a:r>
            <a:r>
              <a:rPr lang="ru-RU" sz="1050" b="1" dirty="0">
                <a:latin typeface="Century Gothic" panose="020B0502020202020204" pitchFamily="34" charset="0"/>
              </a:rPr>
              <a:t/>
            </a:r>
            <a:br>
              <a:rPr lang="ru-RU" sz="1050" b="1" dirty="0">
                <a:latin typeface="Century Gothic" panose="020B0502020202020204" pitchFamily="34" charset="0"/>
              </a:rPr>
            </a:br>
            <a:r>
              <a:rPr lang="ru-RU" sz="1050" dirty="0">
                <a:latin typeface="Century Gothic" panose="020B0502020202020204" pitchFamily="34" charset="0"/>
              </a:rPr>
              <a:t>Судебный эксперт</a:t>
            </a:r>
            <a:r>
              <a:rPr lang="ru-RU" sz="1050" b="1" dirty="0">
                <a:latin typeface="Century Gothic" panose="020B0502020202020204" pitchFamily="34" charset="0"/>
              </a:rPr>
              <a:t> </a:t>
            </a:r>
            <a:endParaRPr lang="ru-RU" sz="1050" dirty="0">
              <a:latin typeface="Century Gothic" panose="020B0502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93785" y="6962846"/>
            <a:ext cx="1860774" cy="819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050" b="1" dirty="0">
                <a:latin typeface="Century Gothic" panose="020B0502020202020204" pitchFamily="34" charset="0"/>
              </a:rPr>
              <a:t>Михаил Прихожан</a:t>
            </a:r>
            <a:endParaRPr lang="ru-RU" sz="1050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050" dirty="0">
                <a:latin typeface="Century Gothic" panose="020B0502020202020204" pitchFamily="34" charset="0"/>
              </a:rPr>
              <a:t>Эксперт направления «Налоги и Право» Группы компаний SRG</a:t>
            </a:r>
            <a:r>
              <a:rPr lang="ru-RU" sz="1050" b="1" dirty="0">
                <a:latin typeface="Century Gothic" panose="020B0502020202020204" pitchFamily="34" charset="0"/>
              </a:rPr>
              <a:t> </a:t>
            </a:r>
            <a:endParaRPr lang="ru-RU" sz="1050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ru-RU" sz="1050" dirty="0">
              <a:latin typeface="Century Gothic" panose="020B0502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36605" y="9012679"/>
            <a:ext cx="2024964" cy="96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1050" dirty="0">
                <a:latin typeface="Century Gothic" panose="020B0502020202020204" pitchFamily="34" charset="0"/>
              </a:rPr>
              <a:t>Партнеры SRG входят в Совет по оценочной деятельности при Минэкономразвития России</a:t>
            </a:r>
          </a:p>
          <a:p>
            <a:pPr>
              <a:lnSpc>
                <a:spcPct val="90000"/>
              </a:lnSpc>
            </a:pPr>
            <a:endParaRPr lang="ru-RU" sz="1050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0209" y="8952496"/>
            <a:ext cx="1732796" cy="487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&gt; 200</a:t>
            </a:r>
          </a:p>
          <a:p>
            <a:pPr>
              <a:lnSpc>
                <a:spcPct val="90000"/>
              </a:lnSpc>
            </a:pPr>
            <a:r>
              <a:rPr lang="ru-RU" sz="1050" dirty="0">
                <a:latin typeface="Century Gothic" panose="020B0502020202020204" pitchFamily="34" charset="0"/>
              </a:rPr>
              <a:t>д</a:t>
            </a:r>
            <a:r>
              <a:rPr lang="ru-RU" sz="1050" dirty="0" smtClean="0">
                <a:latin typeface="Century Gothic" panose="020B0502020202020204" pitchFamily="34" charset="0"/>
              </a:rPr>
              <a:t>ел выиграно</a:t>
            </a:r>
            <a:endParaRPr lang="en-US" sz="1050" dirty="0" smtClean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33284" y="8931341"/>
            <a:ext cx="1732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entury Gothic" panose="020B0502020202020204" pitchFamily="34" charset="0"/>
              </a:rPr>
              <a:t>&gt; </a:t>
            </a:r>
            <a:r>
              <a:rPr lang="ru-RU" sz="1050" dirty="0" smtClean="0">
                <a:latin typeface="Century Gothic" panose="020B0502020202020204" pitchFamily="34" charset="0"/>
              </a:rPr>
              <a:t>чем на </a:t>
            </a:r>
            <a:r>
              <a:rPr lang="ru-RU" dirty="0" smtClean="0">
                <a:latin typeface="Century Gothic" panose="020B0502020202020204" pitchFamily="34" charset="0"/>
              </a:rPr>
              <a:t>150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050" dirty="0" smtClean="0">
                <a:latin typeface="Century Gothic" panose="020B0502020202020204" pitchFamily="34" charset="0"/>
              </a:rPr>
              <a:t>млрд руб.</a:t>
            </a:r>
          </a:p>
          <a:p>
            <a:pPr>
              <a:lnSpc>
                <a:spcPct val="90000"/>
              </a:lnSpc>
            </a:pPr>
            <a:r>
              <a:rPr lang="ru-RU" sz="1050" dirty="0">
                <a:latin typeface="Century Gothic" panose="020B0502020202020204" pitchFamily="34" charset="0"/>
              </a:rPr>
              <a:t>с</a:t>
            </a:r>
            <a:r>
              <a:rPr lang="ru-RU" sz="1050" dirty="0" smtClean="0">
                <a:latin typeface="Century Gothic" panose="020B0502020202020204" pitchFamily="34" charset="0"/>
              </a:rPr>
              <a:t>низили </a:t>
            </a:r>
          </a:p>
          <a:p>
            <a:pPr>
              <a:lnSpc>
                <a:spcPct val="90000"/>
              </a:lnSpc>
            </a:pPr>
            <a:r>
              <a:rPr lang="ru-RU" sz="1050" dirty="0" smtClean="0">
                <a:latin typeface="Century Gothic" panose="020B0502020202020204" pitchFamily="34" charset="0"/>
              </a:rPr>
              <a:t>кадастровую</a:t>
            </a:r>
          </a:p>
          <a:p>
            <a:pPr>
              <a:lnSpc>
                <a:spcPct val="90000"/>
              </a:lnSpc>
            </a:pPr>
            <a:r>
              <a:rPr lang="ru-RU" sz="1050" dirty="0" smtClean="0">
                <a:latin typeface="Century Gothic" panose="020B0502020202020204" pitchFamily="34" charset="0"/>
              </a:rPr>
              <a:t>стоимость</a:t>
            </a:r>
            <a:endParaRPr lang="en-US" sz="1050" dirty="0" smtClean="0">
              <a:latin typeface="Century Gothic" panose="020B0502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68361" y="8931341"/>
            <a:ext cx="1732796" cy="777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dirty="0" smtClean="0">
                <a:latin typeface="Century Gothic" panose="020B0502020202020204" pitchFamily="34" charset="0"/>
              </a:rPr>
              <a:t>1 место</a:t>
            </a:r>
            <a:endParaRPr lang="en-US" dirty="0" smtClean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1050" dirty="0">
                <a:latin typeface="Century Gothic" panose="020B0502020202020204" pitchFamily="34" charset="0"/>
              </a:rPr>
              <a:t>с</a:t>
            </a:r>
            <a:r>
              <a:rPr lang="ru-RU" sz="1050" dirty="0" smtClean="0">
                <a:latin typeface="Century Gothic" panose="020B0502020202020204" pitchFamily="34" charset="0"/>
              </a:rPr>
              <a:t>реди крупнейших</a:t>
            </a:r>
          </a:p>
          <a:p>
            <a:pPr>
              <a:lnSpc>
                <a:spcPct val="90000"/>
              </a:lnSpc>
            </a:pPr>
            <a:r>
              <a:rPr lang="ru-RU" sz="1050" dirty="0">
                <a:latin typeface="Century Gothic" panose="020B0502020202020204" pitchFamily="34" charset="0"/>
              </a:rPr>
              <a:t>о</a:t>
            </a:r>
            <a:r>
              <a:rPr lang="ru-RU" sz="1050" dirty="0" smtClean="0">
                <a:latin typeface="Century Gothic" panose="020B0502020202020204" pitchFamily="34" charset="0"/>
              </a:rPr>
              <a:t>ценочных групп</a:t>
            </a:r>
          </a:p>
          <a:p>
            <a:pPr>
              <a:lnSpc>
                <a:spcPct val="90000"/>
              </a:lnSpc>
            </a:pPr>
            <a:r>
              <a:rPr lang="ru-RU" sz="1050" dirty="0" smtClean="0">
                <a:latin typeface="Century Gothic" panose="020B0502020202020204" pitchFamily="34" charset="0"/>
              </a:rPr>
              <a:t>РФ («Эксперт РА»)</a:t>
            </a:r>
            <a:endParaRPr lang="en-US" sz="1050" dirty="0" smtClean="0">
              <a:latin typeface="Century Gothic" panose="020B0502020202020204" pitchFamily="34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82" y="8536137"/>
            <a:ext cx="335571" cy="335571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080" y="8526230"/>
            <a:ext cx="371033" cy="371033"/>
          </a:xfrm>
          <a:prstGeom prst="rect">
            <a:avLst/>
          </a:prstGeom>
        </p:spPr>
      </p:pic>
      <p:grpSp>
        <p:nvGrpSpPr>
          <p:cNvPr id="41" name="Группа 40"/>
          <p:cNvGrpSpPr/>
          <p:nvPr/>
        </p:nvGrpSpPr>
        <p:grpSpPr>
          <a:xfrm>
            <a:off x="1740838" y="8457231"/>
            <a:ext cx="499226" cy="435140"/>
            <a:chOff x="1740838" y="8298582"/>
            <a:chExt cx="499226" cy="435140"/>
          </a:xfrm>
        </p:grpSpPr>
        <p:pic>
          <p:nvPicPr>
            <p:cNvPr id="35" name="Рисунок 34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40838" y="8298582"/>
              <a:ext cx="435140" cy="435140"/>
            </a:xfrm>
            <a:prstGeom prst="rect">
              <a:avLst/>
            </a:prstGeom>
          </p:spPr>
        </p:pic>
        <p:sp>
          <p:nvSpPr>
            <p:cNvPr id="36" name="Овал 35"/>
            <p:cNvSpPr/>
            <p:nvPr/>
          </p:nvSpPr>
          <p:spPr>
            <a:xfrm>
              <a:off x="2002814" y="8389628"/>
              <a:ext cx="237250" cy="2054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34" name="Рисунок 33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9055" y="8389628"/>
              <a:ext cx="211009" cy="211009"/>
            </a:xfrm>
            <a:prstGeom prst="rect">
              <a:avLst/>
            </a:prstGeom>
          </p:spPr>
        </p:pic>
      </p:grpSp>
      <p:sp>
        <p:nvSpPr>
          <p:cNvPr id="42" name="TextBox 41"/>
          <p:cNvSpPr txBox="1"/>
          <p:nvPr/>
        </p:nvSpPr>
        <p:spPr>
          <a:xfrm>
            <a:off x="380209" y="7851005"/>
            <a:ext cx="63689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dirty="0">
                <a:solidFill>
                  <a:schemeClr val="bg1"/>
                </a:solidFill>
                <a:latin typeface="Century Gothic" panose="020B0502020202020204" pitchFamily="34" charset="0"/>
              </a:rPr>
              <a:t>Мы будем рады видеть Вас и Ваших коллег на круглом столе</a:t>
            </a:r>
            <a:r>
              <a:rPr lang="ru-RU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r>
              <a:rPr lang="en-US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Регистрация обязательна</a:t>
            </a:r>
            <a:r>
              <a:rPr lang="en-US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!</a:t>
            </a:r>
            <a:endParaRPr lang="ru-RU" sz="105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8" name="Рисунок 4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157" y="8518347"/>
            <a:ext cx="373925" cy="407259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0" y="668510"/>
            <a:ext cx="6859601" cy="808372"/>
            <a:chOff x="0" y="668510"/>
            <a:chExt cx="6859601" cy="808372"/>
          </a:xfrm>
        </p:grpSpPr>
        <p:pic>
          <p:nvPicPr>
            <p:cNvPr id="46" name="Рисунок 45"/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" t="4562" r="952" b="13852"/>
            <a:stretch/>
          </p:blipFill>
          <p:spPr>
            <a:xfrm>
              <a:off x="0" y="668510"/>
              <a:ext cx="6859601" cy="808372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1278942" y="734182"/>
              <a:ext cx="419004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Круглый стол</a:t>
              </a:r>
              <a:endParaRPr lang="ru-RU" sz="105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  <a:p>
              <a:pPr algn="ctr"/>
              <a:r>
                <a:rPr lang="ru-RU" sz="105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«Проблемные вопросы оспаривания кадастровой</a:t>
              </a:r>
              <a:br>
                <a:rPr lang="ru-RU" sz="1050" dirty="0">
                  <a:solidFill>
                    <a:schemeClr val="bg1"/>
                  </a:solidFill>
                  <a:latin typeface="Century Gothic" panose="020B0502020202020204" pitchFamily="34" charset="0"/>
                </a:rPr>
              </a:br>
              <a:r>
                <a:rPr lang="ru-RU" sz="105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стоимости в </a:t>
              </a:r>
              <a:r>
                <a:rPr lang="ru-RU" sz="1050" dirty="0" smtClean="0">
                  <a:solidFill>
                    <a:schemeClr val="bg1"/>
                  </a:solidFill>
                  <a:latin typeface="Century Gothic" panose="020B0502020202020204" pitchFamily="34" charset="0"/>
                </a:rPr>
                <a:t>московском </a:t>
              </a:r>
              <a:r>
                <a:rPr lang="ru-RU" sz="105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регионе в 2019-2020 годах»</a:t>
              </a:r>
            </a:p>
            <a:p>
              <a:pPr algn="ctr"/>
              <a:endParaRPr lang="ru-RU" sz="1050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cxnSp>
          <p:nvCxnSpPr>
            <p:cNvPr id="52" name="Прямая соединительная линия 51"/>
            <p:cNvCxnSpPr/>
            <p:nvPr/>
          </p:nvCxnSpPr>
          <p:spPr>
            <a:xfrm flipH="1">
              <a:off x="431823" y="850790"/>
              <a:ext cx="2382940" cy="377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>
              <a:off x="3933162" y="859563"/>
              <a:ext cx="2382940" cy="377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420849" y="1318173"/>
              <a:ext cx="5904940" cy="684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431823" y="859563"/>
              <a:ext cx="0" cy="465454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H="1">
              <a:off x="6321616" y="859563"/>
              <a:ext cx="4173" cy="45861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380209" y="8199158"/>
            <a:ext cx="8947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50" b="1" dirty="0" smtClean="0">
                <a:latin typeface="Century Gothic" panose="020B0502020202020204" pitchFamily="34" charset="0"/>
              </a:rPr>
              <a:t>Опыт </a:t>
            </a:r>
            <a:r>
              <a:rPr lang="en-US" sz="1050" b="1" dirty="0" smtClean="0">
                <a:latin typeface="Century Gothic" panose="020B0502020202020204" pitchFamily="34" charset="0"/>
              </a:rPr>
              <a:t>SRG</a:t>
            </a:r>
            <a:r>
              <a:rPr lang="ru-RU" sz="1050" b="1" dirty="0" smtClean="0">
                <a:latin typeface="Century Gothic" panose="020B0502020202020204" pitchFamily="34" charset="0"/>
              </a:rPr>
              <a:t>:</a:t>
            </a:r>
            <a:endParaRPr lang="ru-RU" sz="105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1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160</Words>
  <Application>Microsoft Office PowerPoint</Application>
  <PresentationFormat>Лист A4 (210x297 мм)</PresentationFormat>
  <Paragraphs>39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Тема Office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Белобородова Виктория</dc:creator>
  <cp:lastModifiedBy>Дубинина Екатерина</cp:lastModifiedBy>
  <cp:revision>14</cp:revision>
  <dcterms:created xsi:type="dcterms:W3CDTF">2018-10-29T12:18:46Z</dcterms:created>
  <dcterms:modified xsi:type="dcterms:W3CDTF">2018-10-29T13:59:17Z</dcterms:modified>
</cp:coreProperties>
</file>